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3" r:id="rId3"/>
    <p:sldId id="291" r:id="rId4"/>
    <p:sldId id="292" r:id="rId5"/>
    <p:sldId id="293" r:id="rId6"/>
    <p:sldId id="295" r:id="rId7"/>
    <p:sldId id="294" r:id="rId8"/>
    <p:sldId id="296" r:id="rId9"/>
    <p:sldId id="297" r:id="rId10"/>
    <p:sldId id="290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B1BAA-2A7A-44B4-98E9-33BCDEBAE736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B5262-709E-4427-B989-80A863E0F2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34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8006-4E0A-4702-9CDD-C1A1FB93A147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4FC15-94A9-4CE0-91D8-3A83134DB62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3EC5-2429-438E-A85F-E6DC80B8841B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D65C-E474-4044-BC37-FBEB908A9612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F95BE-A104-40A6-8B1B-7BBCD254DA76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0E424-70C6-4217-A722-1B81119F4140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F62E-0EFF-4F92-9EDB-A6325DA73D91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9296-24CC-467F-B9FB-053A42DC28A4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DD92-4131-4856-913A-A3A20D803682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23F41-7AE2-41F6-8BE1-05C28990B967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B1A50-B57A-41E5-8CED-07CE4DF4FF2E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C9C69-4A88-4515-A376-2495815D0DA2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DEPTT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8531" y="914400"/>
            <a:ext cx="5206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CARBOHYDRATES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628900" y="164630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Chemistry: CHEM 201TH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1343" y="460254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138" y="2133600"/>
            <a:ext cx="1949725" cy="19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5A8214-CD88-DC4B-2F60-A2BE35118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81115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45226" y="62484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65766" y="122039"/>
            <a:ext cx="34124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Today’s Topics</a:t>
            </a:r>
            <a:endParaRPr lang="en-IN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0262" y="2543830"/>
            <a:ext cx="783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Limitations of the Open Chain Structure of Fructose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520262" y="3705880"/>
            <a:ext cx="5551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/>
              <a:t>Pyranose</a:t>
            </a:r>
            <a:r>
              <a:rPr lang="en-US" sz="2800" b="1" dirty="0"/>
              <a:t> Structure of D-(-)-Fructose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520262" y="4867930"/>
            <a:ext cx="4020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Ring Size of D-(-)-Fructose</a:t>
            </a:r>
            <a:endParaRPr lang="en-IN" sz="2800" dirty="0"/>
          </a:p>
        </p:txBody>
      </p:sp>
      <p:sp>
        <p:nvSpPr>
          <p:cNvPr id="12" name="Rectangle 11"/>
          <p:cNvSpPr/>
          <p:nvPr/>
        </p:nvSpPr>
        <p:spPr>
          <a:xfrm>
            <a:off x="520262" y="6029980"/>
            <a:ext cx="4592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Haworth Projection Formulae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520262" y="1320225"/>
            <a:ext cx="6478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RING STRUCTURE OF D-(-)-FRUCTOSE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304F5D-3F4C-10AF-B821-3D3411A7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86077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53299" y="0"/>
            <a:ext cx="783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Limitations of the Open Chain Structure of Fructose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76" y="45720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open chain structure of fructose accounts for most of its properties but fails to explain the following facts: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D-Fructose does not react with sodium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bisulphite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even though it contains a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ketonic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group. 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It exists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two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stereoisomeric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farms, i.e., α-D-(-)-fructose and β-D-(-)-fructose which show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mutarotation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.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It forms two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stereoisomeric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methyl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fructosides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on treatment with methanol and dry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HCl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gas. 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657D0-0723-D430-38DE-3B50FC57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347767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17258" y="983"/>
            <a:ext cx="6309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Pyranose</a:t>
            </a:r>
            <a:r>
              <a:rPr lang="en-US" sz="3200" b="1" dirty="0">
                <a:solidFill>
                  <a:srgbClr val="FF0000"/>
                </a:solidFill>
              </a:rPr>
              <a:t> Structure of D-(-)-Fructose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85758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To explain limitations of open chain structure and certain other facts of D-fructose, it was suggested that fructose exists in a cyclic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hemiketal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structure. It was assigned a six-membered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hemiketal</a:t>
            </a:r>
            <a:r>
              <a:rPr lang="en-US" dirty="0">
                <a:latin typeface="Arial" pitchFamily="34" charset="0"/>
                <a:cs typeface="Arial" pitchFamily="34" charset="0"/>
              </a:rPr>
              <a:t> or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 which is formed by combination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ketonic</a:t>
            </a:r>
            <a:r>
              <a:rPr lang="en-US" dirty="0">
                <a:latin typeface="Arial" pitchFamily="34" charset="0"/>
                <a:cs typeface="Arial" pitchFamily="34" charset="0"/>
              </a:rPr>
              <a:t> group at C-2 and hydroxyl group at C-6 to give rise to α- and β-D-fructose as shown below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58" y="2781859"/>
            <a:ext cx="7068085" cy="33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612DB-68C0-0897-62D5-5670D2C48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33444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90189" y="0"/>
            <a:ext cx="4563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Ring Size of D-(-)-Fructose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737174"/>
            <a:ext cx="883920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The procedure used for determining the ring size of fructose was similar to that in case of glucose, but fructose derivative (IV) is first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oxidised</a:t>
            </a:r>
            <a:r>
              <a:rPr lang="en-US" dirty="0">
                <a:latin typeface="Arial" pitchFamily="34" charset="0"/>
                <a:cs typeface="Arial" pitchFamily="34" charset="0"/>
              </a:rPr>
              <a:t> with dil. HNO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and then with KMnO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dirty="0">
                <a:latin typeface="Arial" pitchFamily="34" charset="0"/>
                <a:cs typeface="Arial" pitchFamily="34" charset="0"/>
              </a:rPr>
              <a:t>. By doing so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Iactone</a:t>
            </a:r>
            <a:r>
              <a:rPr lang="en-US" dirty="0">
                <a:latin typeface="Arial" pitchFamily="34" charset="0"/>
                <a:cs typeface="Arial" pitchFamily="34" charset="0"/>
              </a:rPr>
              <a:t> (VI) is obtained which upon oxidation with moderately conc. HNO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gave 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arabinotrimethylglutartc</a:t>
            </a:r>
            <a:r>
              <a:rPr lang="en-US" dirty="0">
                <a:latin typeface="Arial" pitchFamily="34" charset="0"/>
                <a:cs typeface="Arial" pitchFamily="34" charset="0"/>
              </a:rPr>
              <a:t> acid. This confirmed six-membered or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ring of fructose.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9" b="65945"/>
          <a:stretch/>
        </p:blipFill>
        <p:spPr bwMode="auto">
          <a:xfrm>
            <a:off x="419100" y="3047999"/>
            <a:ext cx="8305800" cy="289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11896-4EDD-B2B4-7CDF-DD108F596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135161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8"/>
          <a:stretch/>
        </p:blipFill>
        <p:spPr bwMode="auto">
          <a:xfrm>
            <a:off x="76200" y="472870"/>
            <a:ext cx="8991600" cy="577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9AE4E2-4D02-0F60-A78F-DECC12A8C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185265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60837" y="55179"/>
            <a:ext cx="5222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Haworth Projection Formulae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954"/>
            <a:ext cx="9144000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The Haworth projection formulae of α- and β-D-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fructopyranose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may be represented as follows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Sunil Choudhary\AppData\Local\Microsoft\Windows\INetCache\Content.Word\39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78742" r="14938"/>
          <a:stretch/>
        </p:blipFill>
        <p:spPr bwMode="auto">
          <a:xfrm>
            <a:off x="0" y="2116054"/>
            <a:ext cx="9144000" cy="3388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C0E8B-D870-98CA-387C-FAB04160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10819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99158" y="0"/>
            <a:ext cx="5545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Furanose</a:t>
            </a:r>
            <a:r>
              <a:rPr lang="en-US" sz="2800" b="1" dirty="0">
                <a:solidFill>
                  <a:srgbClr val="FF0000"/>
                </a:solidFill>
              </a:rPr>
              <a:t> Structure of D-(-)-Fructose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0006"/>
            <a:ext cx="914400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Although in the free state fructose has the six-membered cyclic or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 but in the combined state such as in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fructosides</a:t>
            </a:r>
            <a:r>
              <a:rPr lang="en-US" dirty="0">
                <a:latin typeface="Arial" pitchFamily="34" charset="0"/>
                <a:cs typeface="Arial" pitchFamily="34" charset="0"/>
              </a:rPr>
              <a:t>, disaccharides like sucrose, etc., fructose always has the five-membered cyclic ring structure or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furanose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structure. The Fischer and Haworth projection formulae for α- and β-D-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fructofuranose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are given below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38400"/>
            <a:ext cx="4724400" cy="4340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524B-A91D-7CD8-627F-F10FA0A4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8873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88464" y="39414"/>
            <a:ext cx="6167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Conformations of α- and β-D-(-)-Fructose</a:t>
            </a:r>
            <a:endParaRPr lang="en-IN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9600"/>
            <a:ext cx="906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>
                <a:latin typeface="Arial" pitchFamily="34" charset="0"/>
                <a:cs typeface="Arial" pitchFamily="34" charset="0"/>
              </a:rPr>
              <a:t>Like glucose, fructose also exists in the chair conformation. The chair conformations of α- and β-D-(-)-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Fructoses</a:t>
            </a:r>
            <a:r>
              <a:rPr lang="en-IN" dirty="0">
                <a:latin typeface="Arial" pitchFamily="34" charset="0"/>
                <a:cs typeface="Arial" pitchFamily="34" charset="0"/>
              </a:rPr>
              <a:t> are given below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97" y="2362200"/>
            <a:ext cx="862220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D53A85-86DD-1CFB-1AF2-3441F660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90788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59953" y="152400"/>
            <a:ext cx="3038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Next Lecture</a:t>
            </a:r>
            <a:endParaRPr lang="en-IN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2597919" y="4724400"/>
            <a:ext cx="3962400" cy="1219200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2509993" y="1295400"/>
            <a:ext cx="41240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Structure of Disaccharides</a:t>
            </a:r>
            <a:endParaRPr lang="en-IN" sz="2800" dirty="0"/>
          </a:p>
        </p:txBody>
      </p:sp>
      <p:sp>
        <p:nvSpPr>
          <p:cNvPr id="13" name="Rectangle 12"/>
          <p:cNvSpPr/>
          <p:nvPr/>
        </p:nvSpPr>
        <p:spPr>
          <a:xfrm>
            <a:off x="3903163" y="2181007"/>
            <a:ext cx="1337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Sucrose</a:t>
            </a:r>
            <a:endParaRPr lang="en-IN" sz="2800" dirty="0"/>
          </a:p>
        </p:txBody>
      </p:sp>
      <p:sp>
        <p:nvSpPr>
          <p:cNvPr id="14" name="Rectangle 13"/>
          <p:cNvSpPr/>
          <p:nvPr/>
        </p:nvSpPr>
        <p:spPr>
          <a:xfrm>
            <a:off x="3870686" y="3066614"/>
            <a:ext cx="1402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Maltose</a:t>
            </a:r>
            <a:endParaRPr lang="en-IN" sz="2800" dirty="0"/>
          </a:p>
        </p:txBody>
      </p:sp>
      <p:sp>
        <p:nvSpPr>
          <p:cNvPr id="15" name="Rectangle 14"/>
          <p:cNvSpPr/>
          <p:nvPr/>
        </p:nvSpPr>
        <p:spPr>
          <a:xfrm>
            <a:off x="3920379" y="3952220"/>
            <a:ext cx="1303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Lactose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5F0C1-C40E-0586-C7C6-40F999B40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60342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8105117" cy="520142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7EADF-57B4-25AA-5487-AED7BBCD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71099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4801</TotalTime>
  <Words>449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213</cp:revision>
  <dcterms:created xsi:type="dcterms:W3CDTF">2006-08-16T00:00:00Z</dcterms:created>
  <dcterms:modified xsi:type="dcterms:W3CDTF">2022-07-17T10:38:04Z</dcterms:modified>
</cp:coreProperties>
</file>